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274" r:id="rId2"/>
    <p:sldId id="272" r:id="rId3"/>
    <p:sldId id="270" r:id="rId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63" d="100"/>
          <a:sy n="63" d="100"/>
        </p:scale>
        <p:origin x="728" y="5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microsoft.com/office/2016/11/relationships/changesInfo" Target="changesInfos/changesInfo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ph Norbury" userId="cf5f264d-addf-4606-bed6-e5b7e1339a27" providerId="ADAL" clId="{4BE96D23-77D7-4236-A4FD-F55CB38E3ECF}"/>
    <pc:docChg chg="undo custSel modSld">
      <pc:chgData name="Joseph Norbury" userId="cf5f264d-addf-4606-bed6-e5b7e1339a27" providerId="ADAL" clId="{4BE96D23-77D7-4236-A4FD-F55CB38E3ECF}" dt="2026-04-27T13:00:21.812" v="6" actId="20577"/>
      <pc:docMkLst>
        <pc:docMk/>
      </pc:docMkLst>
      <pc:sldChg chg="modSp mod">
        <pc:chgData name="Joseph Norbury" userId="cf5f264d-addf-4606-bed6-e5b7e1339a27" providerId="ADAL" clId="{4BE96D23-77D7-4236-A4FD-F55CB38E3ECF}" dt="2026-04-27T13:00:21.812" v="6" actId="20577"/>
        <pc:sldMkLst>
          <pc:docMk/>
          <pc:sldMk cId="314414473" sldId="272"/>
        </pc:sldMkLst>
        <pc:spChg chg="mod">
          <ac:chgData name="Joseph Norbury" userId="cf5f264d-addf-4606-bed6-e5b7e1339a27" providerId="ADAL" clId="{4BE96D23-77D7-4236-A4FD-F55CB38E3ECF}" dt="2026-04-27T13:00:21.812" v="6" actId="20577"/>
          <ac:spMkLst>
            <pc:docMk/>
            <pc:sldMk cId="314414473" sldId="272"/>
            <ac:spMk id="3" creationId="{9A700B3F-8373-9237-7D8F-B219FF0D9C0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thepsc.co.uk/capability-build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3259252"/>
            <a:ext cx="5142715" cy="1546577"/>
          </a:xfrm>
        </p:spPr>
        <p:txBody>
          <a:bodyPr/>
          <a:lstStyle/>
          <a:p>
            <a:r>
              <a:rPr lang="en-GB" dirty="0"/>
              <a:t>Issue Prioritisation Matrix – 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a:t>Capability </a:t>
            </a:r>
            <a:r>
              <a:rPr lang="en-US" dirty="0"/>
              <a:t>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2</a:t>
            </a:fld>
            <a:endParaRPr lang="en-GB" dirty="0"/>
          </a:p>
        </p:txBody>
      </p:sp>
      <p:graphicFrame>
        <p:nvGraphicFramePr>
          <p:cNvPr id="4" name="Table 29">
            <a:extLst>
              <a:ext uri="{FF2B5EF4-FFF2-40B4-BE49-F238E27FC236}">
                <a16:creationId xmlns:a16="http://schemas.microsoft.com/office/drawing/2014/main" id="{010EC9F6-9D31-4709-9329-4FCEA2AD73E3}"/>
              </a:ext>
            </a:extLst>
          </p:cNvPr>
          <p:cNvGraphicFramePr>
            <a:graphicFrameLocks noGrp="1"/>
          </p:cNvGraphicFramePr>
          <p:nvPr>
            <p:extLst>
              <p:ext uri="{D42A27DB-BD31-4B8C-83A1-F6EECF244321}">
                <p14:modId xmlns:p14="http://schemas.microsoft.com/office/powerpoint/2010/main" val="1030485515"/>
              </p:ext>
            </p:extLst>
          </p:nvPr>
        </p:nvGraphicFramePr>
        <p:xfrm>
          <a:off x="2066924" y="1374630"/>
          <a:ext cx="7327240" cy="4736286"/>
        </p:xfrm>
        <a:graphic>
          <a:graphicData uri="http://schemas.openxmlformats.org/drawingml/2006/table">
            <a:tbl>
              <a:tblPr firstRow="1" bandRow="1">
                <a:tableStyleId>{2D5ABB26-0587-4C30-8999-92F81FD0307C}</a:tableStyleId>
              </a:tblPr>
              <a:tblGrid>
                <a:gridCol w="429064">
                  <a:extLst>
                    <a:ext uri="{9D8B030D-6E8A-4147-A177-3AD203B41FA5}">
                      <a16:colId xmlns:a16="http://schemas.microsoft.com/office/drawing/2014/main" val="4146545563"/>
                    </a:ext>
                  </a:extLst>
                </a:gridCol>
                <a:gridCol w="819772">
                  <a:extLst>
                    <a:ext uri="{9D8B030D-6E8A-4147-A177-3AD203B41FA5}">
                      <a16:colId xmlns:a16="http://schemas.microsoft.com/office/drawing/2014/main" val="24718797"/>
                    </a:ext>
                  </a:extLst>
                </a:gridCol>
                <a:gridCol w="3039202">
                  <a:extLst>
                    <a:ext uri="{9D8B030D-6E8A-4147-A177-3AD203B41FA5}">
                      <a16:colId xmlns:a16="http://schemas.microsoft.com/office/drawing/2014/main" val="4256224478"/>
                    </a:ext>
                  </a:extLst>
                </a:gridCol>
                <a:gridCol w="3039202">
                  <a:extLst>
                    <a:ext uri="{9D8B030D-6E8A-4147-A177-3AD203B41FA5}">
                      <a16:colId xmlns:a16="http://schemas.microsoft.com/office/drawing/2014/main" val="2713211168"/>
                    </a:ext>
                  </a:extLst>
                </a:gridCol>
              </a:tblGrid>
              <a:tr h="1981072">
                <a:tc rowSpan="2">
                  <a:txBody>
                    <a:bodyPr/>
                    <a:lstStyle/>
                    <a:p>
                      <a:pPr algn="ctr"/>
                      <a:r>
                        <a:rPr lang="en-GB" b="1" dirty="0"/>
                        <a:t>Impact</a:t>
                      </a:r>
                    </a:p>
                  </a:txBody>
                  <a:tcPr vert="vert270" anchor="ctr"/>
                </a:tc>
                <a:tc>
                  <a:txBody>
                    <a:bodyPr/>
                    <a:lstStyle/>
                    <a:p>
                      <a:pPr algn="ctr"/>
                      <a:r>
                        <a:rPr lang="en-GB" dirty="0"/>
                        <a:t>High</a:t>
                      </a:r>
                    </a:p>
                  </a:txBody>
                  <a:tcPr anchor="ctr">
                    <a:lnR w="12700" cap="flat" cmpd="sng" algn="ctr">
                      <a:solidFill>
                        <a:schemeClr val="tx1"/>
                      </a:solidFill>
                      <a:prstDash val="solid"/>
                      <a:round/>
                      <a:headEnd type="none" w="med" len="med"/>
                      <a:tailEnd type="none" w="med" len="med"/>
                    </a:lnR>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4993921"/>
                  </a:ext>
                </a:extLst>
              </a:tr>
              <a:tr h="1981072">
                <a:tc vMerge="1">
                  <a:txBody>
                    <a:bodyPr/>
                    <a:lstStyle/>
                    <a:p>
                      <a:endParaRPr lang="en-GB" dirty="0"/>
                    </a:p>
                  </a:txBody>
                  <a:tcPr/>
                </a:tc>
                <a:tc>
                  <a:txBody>
                    <a:bodyPr/>
                    <a:lstStyle/>
                    <a:p>
                      <a:pPr algn="ctr"/>
                      <a:r>
                        <a:rPr lang="en-GB" dirty="0"/>
                        <a:t>Low</a:t>
                      </a:r>
                    </a:p>
                  </a:txBody>
                  <a:tcPr anchor="ctr">
                    <a:lnR w="12700" cap="flat" cmpd="sng" algn="ctr">
                      <a:solidFill>
                        <a:schemeClr val="tx1"/>
                      </a:solidFill>
                      <a:prstDash val="solid"/>
                      <a:round/>
                      <a:headEnd type="none" w="med" len="med"/>
                      <a:tailEnd type="none" w="med" len="med"/>
                    </a:lnR>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2503998"/>
                  </a:ext>
                </a:extLst>
              </a:tr>
              <a:tr h="387071">
                <a:tc>
                  <a:txBody>
                    <a:bodyPr/>
                    <a:lstStyle/>
                    <a:p>
                      <a:endParaRPr lang="en-GB" dirty="0"/>
                    </a:p>
                  </a:txBody>
                  <a:tcPr/>
                </a:tc>
                <a:tc>
                  <a:txBody>
                    <a:bodyPr/>
                    <a:lstStyle/>
                    <a:p>
                      <a:endParaRPr lang="en-GB" dirty="0"/>
                    </a:p>
                  </a:txBody>
                  <a:tcPr/>
                </a:tc>
                <a:tc>
                  <a:txBody>
                    <a:bodyPr/>
                    <a:lstStyle/>
                    <a:p>
                      <a:pPr algn="ctr"/>
                      <a:r>
                        <a:rPr lang="en-GB" dirty="0"/>
                        <a:t>Low</a:t>
                      </a:r>
                    </a:p>
                  </a:txBody>
                  <a:tcPr anchor="ctr">
                    <a:lnT w="12700" cap="flat" cmpd="sng" algn="ctr">
                      <a:solidFill>
                        <a:schemeClr val="tx1"/>
                      </a:solidFill>
                      <a:prstDash val="solid"/>
                      <a:round/>
                      <a:headEnd type="none" w="med" len="med"/>
                      <a:tailEnd type="none" w="med" len="med"/>
                    </a:lnT>
                  </a:tcPr>
                </a:tc>
                <a:tc>
                  <a:txBody>
                    <a:bodyPr/>
                    <a:lstStyle/>
                    <a:p>
                      <a:pPr algn="ctr"/>
                      <a:r>
                        <a:rPr lang="en-GB" dirty="0"/>
                        <a:t>High</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87876739"/>
                  </a:ext>
                </a:extLst>
              </a:tr>
              <a:tr h="387071">
                <a:tc>
                  <a:txBody>
                    <a:bodyPr/>
                    <a:lstStyle/>
                    <a:p>
                      <a:endParaRPr lang="en-GB" dirty="0"/>
                    </a:p>
                  </a:txBody>
                  <a:tcPr/>
                </a:tc>
                <a:tc>
                  <a:txBody>
                    <a:bodyPr/>
                    <a:lstStyle/>
                    <a:p>
                      <a:endParaRPr lang="en-GB" dirty="0"/>
                    </a:p>
                  </a:txBody>
                  <a:tcPr/>
                </a:tc>
                <a:tc gridSpan="2">
                  <a:txBody>
                    <a:bodyPr/>
                    <a:lstStyle/>
                    <a:p>
                      <a:pPr algn="ctr"/>
                      <a:r>
                        <a:rPr lang="en-GB" b="1" dirty="0"/>
                        <a:t>Level of control</a:t>
                      </a:r>
                    </a:p>
                  </a:txBody>
                  <a:tcPr anchor="ctr"/>
                </a:tc>
                <a:tc hMerge="1">
                  <a:txBody>
                    <a:bodyPr/>
                    <a:lstStyle/>
                    <a:p>
                      <a:endParaRPr lang="en-GB" dirty="0"/>
                    </a:p>
                  </a:txBody>
                  <a:tcPr/>
                </a:tc>
                <a:extLst>
                  <a:ext uri="{0D108BD9-81ED-4DB2-BD59-A6C34878D82A}">
                    <a16:rowId xmlns:a16="http://schemas.microsoft.com/office/drawing/2014/main" val="814341740"/>
                  </a:ext>
                </a:extLst>
              </a:tr>
            </a:tbl>
          </a:graphicData>
        </a:graphic>
      </p:graphicFrame>
      <p:sp>
        <p:nvSpPr>
          <p:cNvPr id="3" name="Title 6">
            <a:extLst>
              <a:ext uri="{FF2B5EF4-FFF2-40B4-BE49-F238E27FC236}">
                <a16:creationId xmlns:a16="http://schemas.microsoft.com/office/drawing/2014/main" id="{9A700B3F-8373-9237-7D8F-B219FF0D9C09}"/>
              </a:ext>
            </a:extLst>
          </p:cNvPr>
          <p:cNvSpPr txBox="1">
            <a:spLocks/>
          </p:cNvSpPr>
          <p:nvPr/>
        </p:nvSpPr>
        <p:spPr>
          <a:xfrm>
            <a:off x="529545" y="528306"/>
            <a:ext cx="6437312" cy="480131"/>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2800" b="1" dirty="0"/>
              <a:t>Issue Matrix</a:t>
            </a:r>
            <a:endParaRPr lang="en-GB" sz="2800" b="1" dirty="0"/>
          </a:p>
        </p:txBody>
      </p:sp>
      <p:sp>
        <p:nvSpPr>
          <p:cNvPr id="5" name="Title 6">
            <a:extLst>
              <a:ext uri="{FF2B5EF4-FFF2-40B4-BE49-F238E27FC236}">
                <a16:creationId xmlns:a16="http://schemas.microsoft.com/office/drawing/2014/main" id="{4C79F86D-DD8C-20B8-BECB-7703D5DBAC20}"/>
              </a:ext>
            </a:extLst>
          </p:cNvPr>
          <p:cNvSpPr txBox="1">
            <a:spLocks/>
          </p:cNvSpPr>
          <p:nvPr/>
        </p:nvSpPr>
        <p:spPr>
          <a:xfrm>
            <a:off x="529545" y="988424"/>
            <a:ext cx="5652443" cy="342914"/>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
        <p:nvSpPr>
          <p:cNvPr id="10" name="Oval 9">
            <a:extLst>
              <a:ext uri="{FF2B5EF4-FFF2-40B4-BE49-F238E27FC236}">
                <a16:creationId xmlns:a16="http://schemas.microsoft.com/office/drawing/2014/main" id="{B6A09CDD-8D20-8E28-109A-8FB68490DFBD}"/>
              </a:ext>
            </a:extLst>
          </p:cNvPr>
          <p:cNvSpPr/>
          <p:nvPr/>
        </p:nvSpPr>
        <p:spPr>
          <a:xfrm>
            <a:off x="3838575" y="1841243"/>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GB" sz="1600" dirty="0">
              <a:solidFill>
                <a:schemeClr val="tx1"/>
              </a:solidFill>
            </a:endParaRPr>
          </a:p>
        </p:txBody>
      </p:sp>
      <p:sp>
        <p:nvSpPr>
          <p:cNvPr id="11" name="TextBox 10">
            <a:extLst>
              <a:ext uri="{FF2B5EF4-FFF2-40B4-BE49-F238E27FC236}">
                <a16:creationId xmlns:a16="http://schemas.microsoft.com/office/drawing/2014/main" id="{C29312CC-31EA-ED36-5E06-60A9F948565D}"/>
              </a:ext>
            </a:extLst>
          </p:cNvPr>
          <p:cNvSpPr txBox="1"/>
          <p:nvPr/>
        </p:nvSpPr>
        <p:spPr>
          <a:xfrm>
            <a:off x="4098214" y="1760836"/>
            <a:ext cx="1559636" cy="342914"/>
          </a:xfrm>
          <a:prstGeom prst="rect">
            <a:avLst/>
          </a:prstGeom>
          <a:noFill/>
        </p:spPr>
        <p:txBody>
          <a:bodyPr wrap="square" lIns="36000" tIns="36000" rIns="36000" bIns="36000" rtlCol="0">
            <a:noAutofit/>
          </a:bodyPr>
          <a:lstStyle/>
          <a:p>
            <a:pPr algn="l"/>
            <a:r>
              <a:rPr lang="en-US" sz="1400" dirty="0">
                <a:solidFill>
                  <a:schemeClr val="tx2"/>
                </a:solidFill>
              </a:rPr>
              <a:t>Possible action 1</a:t>
            </a:r>
            <a:endParaRPr lang="en-GB" sz="1600" dirty="0">
              <a:solidFill>
                <a:schemeClr val="tx2"/>
              </a:solidFill>
            </a:endParaRPr>
          </a:p>
        </p:txBody>
      </p:sp>
      <p:sp>
        <p:nvSpPr>
          <p:cNvPr id="12" name="Oval 11">
            <a:extLst>
              <a:ext uri="{FF2B5EF4-FFF2-40B4-BE49-F238E27FC236}">
                <a16:creationId xmlns:a16="http://schemas.microsoft.com/office/drawing/2014/main" id="{DF1FCD11-AE12-842E-CFE1-007B47DD5EF6}"/>
              </a:ext>
            </a:extLst>
          </p:cNvPr>
          <p:cNvSpPr/>
          <p:nvPr/>
        </p:nvSpPr>
        <p:spPr>
          <a:xfrm>
            <a:off x="4374702" y="3651723"/>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GB" sz="1600" dirty="0">
              <a:solidFill>
                <a:schemeClr val="tx1"/>
              </a:solidFill>
            </a:endParaRPr>
          </a:p>
        </p:txBody>
      </p:sp>
      <p:sp>
        <p:nvSpPr>
          <p:cNvPr id="13" name="TextBox 12">
            <a:extLst>
              <a:ext uri="{FF2B5EF4-FFF2-40B4-BE49-F238E27FC236}">
                <a16:creationId xmlns:a16="http://schemas.microsoft.com/office/drawing/2014/main" id="{686A8FD9-1345-6079-BBD8-CC48A4612AFB}"/>
              </a:ext>
            </a:extLst>
          </p:cNvPr>
          <p:cNvSpPr txBox="1"/>
          <p:nvPr/>
        </p:nvSpPr>
        <p:spPr>
          <a:xfrm>
            <a:off x="4634341" y="3571316"/>
            <a:ext cx="1559636" cy="342914"/>
          </a:xfrm>
          <a:prstGeom prst="rect">
            <a:avLst/>
          </a:prstGeom>
          <a:noFill/>
        </p:spPr>
        <p:txBody>
          <a:bodyPr wrap="square" lIns="36000" tIns="36000" rIns="36000" bIns="36000" rtlCol="0">
            <a:noAutofit/>
          </a:bodyPr>
          <a:lstStyle/>
          <a:p>
            <a:pPr algn="l"/>
            <a:r>
              <a:rPr lang="en-US" sz="1400" dirty="0">
                <a:solidFill>
                  <a:schemeClr val="tx2"/>
                </a:solidFill>
              </a:rPr>
              <a:t>Possible action 2</a:t>
            </a:r>
            <a:endParaRPr lang="en-GB" sz="1600" dirty="0">
              <a:solidFill>
                <a:schemeClr val="tx2"/>
              </a:solidFill>
            </a:endParaRPr>
          </a:p>
        </p:txBody>
      </p:sp>
      <p:sp>
        <p:nvSpPr>
          <p:cNvPr id="14" name="Oval 13">
            <a:extLst>
              <a:ext uri="{FF2B5EF4-FFF2-40B4-BE49-F238E27FC236}">
                <a16:creationId xmlns:a16="http://schemas.microsoft.com/office/drawing/2014/main" id="{07D71529-9EA8-99E9-9B55-2AE6101BA267}"/>
              </a:ext>
            </a:extLst>
          </p:cNvPr>
          <p:cNvSpPr/>
          <p:nvPr/>
        </p:nvSpPr>
        <p:spPr>
          <a:xfrm>
            <a:off x="6622602" y="4766148"/>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GB" sz="1600" dirty="0">
              <a:solidFill>
                <a:schemeClr val="tx1"/>
              </a:solidFill>
            </a:endParaRPr>
          </a:p>
        </p:txBody>
      </p:sp>
      <p:sp>
        <p:nvSpPr>
          <p:cNvPr id="30" name="TextBox 29">
            <a:extLst>
              <a:ext uri="{FF2B5EF4-FFF2-40B4-BE49-F238E27FC236}">
                <a16:creationId xmlns:a16="http://schemas.microsoft.com/office/drawing/2014/main" id="{4EC104C5-0579-D339-9067-394C00FF62C7}"/>
              </a:ext>
            </a:extLst>
          </p:cNvPr>
          <p:cNvSpPr txBox="1"/>
          <p:nvPr/>
        </p:nvSpPr>
        <p:spPr>
          <a:xfrm>
            <a:off x="6882241" y="4685741"/>
            <a:ext cx="1559636" cy="342914"/>
          </a:xfrm>
          <a:prstGeom prst="rect">
            <a:avLst/>
          </a:prstGeom>
          <a:noFill/>
        </p:spPr>
        <p:txBody>
          <a:bodyPr wrap="square" lIns="36000" tIns="36000" rIns="36000" bIns="36000" rtlCol="0">
            <a:noAutofit/>
          </a:bodyPr>
          <a:lstStyle/>
          <a:p>
            <a:pPr algn="l"/>
            <a:r>
              <a:rPr lang="en-US" sz="1400" dirty="0">
                <a:solidFill>
                  <a:schemeClr val="tx2"/>
                </a:solidFill>
              </a:rPr>
              <a:t>Possible action 3</a:t>
            </a:r>
            <a:endParaRPr lang="en-GB" sz="1600" dirty="0">
              <a:solidFill>
                <a:schemeClr val="tx2"/>
              </a:solidFill>
            </a:endParaRPr>
          </a:p>
        </p:txBody>
      </p:sp>
      <p:sp>
        <p:nvSpPr>
          <p:cNvPr id="31" name="Oval 30">
            <a:extLst>
              <a:ext uri="{FF2B5EF4-FFF2-40B4-BE49-F238E27FC236}">
                <a16:creationId xmlns:a16="http://schemas.microsoft.com/office/drawing/2014/main" id="{C9777326-10D1-34DD-0B3C-1018DDE6FB32}"/>
              </a:ext>
            </a:extLst>
          </p:cNvPr>
          <p:cNvSpPr/>
          <p:nvPr/>
        </p:nvSpPr>
        <p:spPr>
          <a:xfrm>
            <a:off x="7327452" y="2384898"/>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GB" sz="1600" dirty="0">
              <a:solidFill>
                <a:schemeClr val="tx1"/>
              </a:solidFill>
            </a:endParaRPr>
          </a:p>
        </p:txBody>
      </p:sp>
      <p:sp>
        <p:nvSpPr>
          <p:cNvPr id="32" name="TextBox 31">
            <a:extLst>
              <a:ext uri="{FF2B5EF4-FFF2-40B4-BE49-F238E27FC236}">
                <a16:creationId xmlns:a16="http://schemas.microsoft.com/office/drawing/2014/main" id="{820DA092-D9D7-873D-E050-CB3F9F7CC7E4}"/>
              </a:ext>
            </a:extLst>
          </p:cNvPr>
          <p:cNvSpPr txBox="1"/>
          <p:nvPr/>
        </p:nvSpPr>
        <p:spPr>
          <a:xfrm>
            <a:off x="7587091" y="2304491"/>
            <a:ext cx="1559636" cy="342914"/>
          </a:xfrm>
          <a:prstGeom prst="rect">
            <a:avLst/>
          </a:prstGeom>
          <a:noFill/>
        </p:spPr>
        <p:txBody>
          <a:bodyPr wrap="square" lIns="36000" tIns="36000" rIns="36000" bIns="36000" rtlCol="0">
            <a:noAutofit/>
          </a:bodyPr>
          <a:lstStyle/>
          <a:p>
            <a:pPr algn="l"/>
            <a:r>
              <a:rPr lang="en-US" sz="1400" dirty="0">
                <a:solidFill>
                  <a:schemeClr val="tx2"/>
                </a:solidFill>
              </a:rPr>
              <a:t>Possible action 4</a:t>
            </a:r>
            <a:endParaRPr lang="en-GB" sz="1600" dirty="0">
              <a:solidFill>
                <a:schemeClr val="tx2"/>
              </a:solidFill>
            </a:endParaRPr>
          </a:p>
        </p:txBody>
      </p:sp>
    </p:spTree>
    <p:extLst>
      <p:ext uri="{BB962C8B-B14F-4D97-AF65-F5344CB8AC3E}">
        <p14:creationId xmlns:p14="http://schemas.microsoft.com/office/powerpoint/2010/main" val="314414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515938" y="528332"/>
            <a:ext cx="11304888" cy="424732"/>
          </a:xfrm>
        </p:spPr>
        <p:txBody>
          <a:bodyPr/>
          <a:lstStyle/>
          <a:p>
            <a:r>
              <a:rPr lang="en-US" sz="2400" b="1" dirty="0"/>
              <a:t>How to use an Issue Prioritization Matrix (from our FEP &amp; PSAT </a:t>
            </a:r>
            <a:r>
              <a:rPr lang="en-US" sz="2400" b="1" dirty="0" err="1"/>
              <a:t>programmes</a:t>
            </a:r>
            <a:r>
              <a:rPr lang="en-US" sz="2400" b="1" dirty="0"/>
              <a:t>)</a:t>
            </a:r>
            <a:endParaRPr lang="en-GB" sz="24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818" y="6377174"/>
            <a:ext cx="540000" cy="246221"/>
          </a:xfrm>
        </p:spPr>
        <p:txBody>
          <a:bodyPr/>
          <a:lstStyle/>
          <a:p>
            <a:fld id="{F41FD34E-1804-4A56-9814-F21504CF5C20}" type="slidenum">
              <a:rPr lang="en-GB" smtClean="0"/>
              <a:pPr/>
              <a:t>3</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8191085" y="1140353"/>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620711" y="1140353"/>
            <a:ext cx="7488000" cy="769441"/>
          </a:xfrm>
          <a:prstGeom prst="rect">
            <a:avLst/>
          </a:prstGeom>
          <a:noFill/>
        </p:spPr>
        <p:txBody>
          <a:bodyPr wrap="square" lIns="0" tIns="0" rIns="0" bIns="0" rtlCol="0">
            <a:spAutoFit/>
          </a:bodyPr>
          <a:lstStyle/>
          <a:p>
            <a:r>
              <a:rPr lang="en-GB" sz="1400" b="1" dirty="0">
                <a:solidFill>
                  <a:schemeClr val="tx2"/>
                </a:solidFill>
              </a:rPr>
              <a:t>What is this tool?</a:t>
            </a:r>
          </a:p>
          <a:p>
            <a:r>
              <a:rPr lang="en-US" sz="1200" dirty="0"/>
              <a:t>A simple two-factor prioritisation matrix can be very effective in prioritising the issues your project will address. It focuses your time on the questions that are most </a:t>
            </a:r>
            <a:r>
              <a:rPr lang="en-US" sz="1200"/>
              <a:t>impactful to ensure </a:t>
            </a:r>
            <a:r>
              <a:rPr lang="en-US" sz="1200" dirty="0"/>
              <a:t>you use your time and resources most efficiently.</a:t>
            </a:r>
          </a:p>
        </p:txBody>
      </p:sp>
      <p:sp>
        <p:nvSpPr>
          <p:cNvPr id="14" name="TextBox 13">
            <a:extLst>
              <a:ext uri="{FF2B5EF4-FFF2-40B4-BE49-F238E27FC236}">
                <a16:creationId xmlns:a16="http://schemas.microsoft.com/office/drawing/2014/main" id="{371AE8E7-9237-4377-81BA-1B935CEA6E9A}"/>
              </a:ext>
            </a:extLst>
          </p:cNvPr>
          <p:cNvSpPr txBox="1"/>
          <p:nvPr/>
        </p:nvSpPr>
        <p:spPr bwMode="gray">
          <a:xfrm>
            <a:off x="620711" y="2895910"/>
            <a:ext cx="7407116" cy="2816156"/>
          </a:xfrm>
          <a:prstGeom prst="rect">
            <a:avLst/>
          </a:prstGeom>
          <a:noFill/>
        </p:spPr>
        <p:txBody>
          <a:bodyPr wrap="square" lIns="0" tIns="0" rIns="0" bIns="0" rtlCol="0">
            <a:spAutoFit/>
          </a:bodyPr>
          <a:lstStyle/>
          <a:p>
            <a:pPr marL="185738" indent="-185738"/>
            <a:r>
              <a:rPr lang="en-GB" sz="1400" b="1" dirty="0">
                <a:solidFill>
                  <a:schemeClr val="tx2"/>
                </a:solidFill>
              </a:rPr>
              <a:t>Tips for prioritising your analyses</a:t>
            </a:r>
          </a:p>
          <a:p>
            <a:pPr marL="185738" indent="-185738">
              <a:spcAft>
                <a:spcPts val="600"/>
              </a:spcAft>
              <a:buClr>
                <a:schemeClr val="accent1"/>
              </a:buClr>
              <a:buFont typeface="Wingdings" pitchFamily="2" charset="2"/>
              <a:buChar char="§"/>
            </a:pPr>
            <a:r>
              <a:rPr lang="en-US" sz="1200" dirty="0"/>
              <a:t>Develop a set of prioritisation criteria that are most appropriate to your project and decision (e.g., impact vs. timing, or impact vs. level of control)</a:t>
            </a:r>
          </a:p>
          <a:p>
            <a:pPr marL="185738" indent="-185738">
              <a:spcAft>
                <a:spcPts val="600"/>
              </a:spcAft>
              <a:buClr>
                <a:schemeClr val="accent1"/>
              </a:buClr>
              <a:buFont typeface="Wingdings" pitchFamily="2" charset="2"/>
              <a:buChar char="§"/>
            </a:pPr>
            <a:r>
              <a:rPr lang="en-US" sz="1200" dirty="0"/>
              <a:t>Take each issue / question on the right-hand side of the issue tree and place it on the matrix</a:t>
            </a:r>
          </a:p>
          <a:p>
            <a:pPr marL="185738" indent="-185738">
              <a:spcAft>
                <a:spcPts val="600"/>
              </a:spcAft>
              <a:buClr>
                <a:schemeClr val="accent1"/>
              </a:buClr>
              <a:buFont typeface="Wingdings" pitchFamily="2" charset="2"/>
              <a:buChar char="§"/>
            </a:pPr>
            <a:r>
              <a:rPr lang="en-US" sz="1200" dirty="0"/>
              <a:t>Typically, the vertical axis measures how much impact answering the question will have on the overall problem to be solved. If the impact is small, there’s no point in devoting resources to it</a:t>
            </a:r>
          </a:p>
          <a:p>
            <a:pPr marL="185738" indent="-185738">
              <a:spcAft>
                <a:spcPts val="600"/>
              </a:spcAft>
              <a:buClr>
                <a:schemeClr val="accent1"/>
              </a:buClr>
              <a:buFont typeface="Wingdings" pitchFamily="2" charset="2"/>
              <a:buChar char="§"/>
            </a:pPr>
            <a:r>
              <a:rPr lang="en-US" sz="1200" dirty="0"/>
              <a:t>The horizontal axis often estimates the time within the project at which the issue will need to be addressed – analyses with long lead times, and those which will help determine the direction the rest of the project, will need to be done as soon as possible</a:t>
            </a:r>
          </a:p>
          <a:p>
            <a:pPr marL="185738" indent="-185738">
              <a:spcAft>
                <a:spcPts val="600"/>
              </a:spcAft>
              <a:buClr>
                <a:schemeClr val="accent1"/>
              </a:buClr>
              <a:buFont typeface="Wingdings" pitchFamily="2" charset="2"/>
              <a:buChar char="§"/>
            </a:pPr>
            <a:r>
              <a:rPr lang="en-US" sz="1200" dirty="0"/>
              <a:t>Use simple tests to determine impact when prioritising. If a back-of-the-envelope calculation shows that an area of cost is small, don’t waste time analysing how small – it won’t matter</a:t>
            </a:r>
          </a:p>
          <a:p>
            <a:pPr marL="185738" indent="-185738">
              <a:spcAft>
                <a:spcPts val="600"/>
              </a:spcAft>
              <a:buClr>
                <a:schemeClr val="accent1"/>
              </a:buClr>
              <a:buFont typeface="Wingdings" pitchFamily="2" charset="2"/>
              <a:buChar char="§"/>
            </a:pPr>
            <a:r>
              <a:rPr lang="en-US" sz="1200" dirty="0"/>
              <a:t>Don’t forget the high impact analyses which are not required in the first round of problem solving (the top left corner of the matrix). Although they can wait a while, they still need to be done</a:t>
            </a:r>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620711" y="2005161"/>
            <a:ext cx="7488000" cy="769441"/>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US" sz="1200" dirty="0"/>
              <a:t>Once you have constructed your MECE issue tree, you will have an exhaustive list of issues on the right-hand side, each addressed by a specific action or analysis. The next step is to prioritise these ruthlessly, using a carefully chosen set of criteria, such as ‘timing’ and ‘level of control’.</a:t>
            </a:r>
            <a:endParaRPr lang="en-GB" sz="1200" dirty="0"/>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8121512" y="1513847"/>
            <a:ext cx="0" cy="419821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8310531" y="1408779"/>
            <a:ext cx="3365532" cy="923330"/>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1200"/>
              </a:spcAft>
              <a:buFont typeface="Wingdings" panose="05000000000000000000" pitchFamily="2" charset="2"/>
              <a:buChar char="§"/>
            </a:pPr>
            <a:r>
              <a:rPr lang="en-US" sz="1200" b="0" cap="none" dirty="0"/>
              <a:t>It’s usually easiest to manually generate these matrices using drawing shapes rather than assigning a numerical value and using a graphical chart. This allows you more precision in labelling</a:t>
            </a:r>
          </a:p>
        </p:txBody>
      </p:sp>
      <p:sp>
        <p:nvSpPr>
          <p:cNvPr id="24" name="TextBox 23">
            <a:extLst>
              <a:ext uri="{FF2B5EF4-FFF2-40B4-BE49-F238E27FC236}">
                <a16:creationId xmlns:a16="http://schemas.microsoft.com/office/drawing/2014/main" id="{F7E1A622-1B57-434C-BF64-F1EBE0740D49}"/>
              </a:ext>
            </a:extLst>
          </p:cNvPr>
          <p:cNvSpPr txBox="1"/>
          <p:nvPr/>
        </p:nvSpPr>
        <p:spPr bwMode="gray">
          <a:xfrm>
            <a:off x="8191085" y="5089877"/>
            <a:ext cx="3746554" cy="307777"/>
          </a:xfrm>
          <a:prstGeom prst="rect">
            <a:avLst/>
          </a:prstGeom>
          <a:noFill/>
        </p:spPr>
        <p:txBody>
          <a:bodyPr wrap="square" rtlCol="0">
            <a:spAutoFit/>
          </a:bodyPr>
          <a:lstStyle/>
          <a:p>
            <a:r>
              <a:rPr lang="en-GB" sz="1400" b="1" dirty="0">
                <a:solidFill>
                  <a:schemeClr val="tx2"/>
                </a:solidFill>
              </a:rPr>
              <a:t>Find more tools, </a:t>
            </a:r>
            <a:r>
              <a:rPr lang="en-GB" sz="1400" b="1">
                <a:solidFill>
                  <a:schemeClr val="tx2"/>
                </a:solidFill>
              </a:rPr>
              <a:t>templates and videos </a:t>
            </a:r>
            <a:r>
              <a:rPr lang="en-GB" sz="1400" b="1" dirty="0">
                <a:solidFill>
                  <a:schemeClr val="tx2"/>
                </a:solidFill>
              </a:rPr>
              <a:t>at:</a:t>
            </a:r>
            <a:endParaRPr lang="en-GB" sz="1400" b="1" dirty="0"/>
          </a:p>
        </p:txBody>
      </p:sp>
      <p:sp>
        <p:nvSpPr>
          <p:cNvPr id="28" name="TextBox 27">
            <a:extLst>
              <a:ext uri="{FF2B5EF4-FFF2-40B4-BE49-F238E27FC236}">
                <a16:creationId xmlns:a16="http://schemas.microsoft.com/office/drawing/2014/main" id="{32AE37E6-3C4A-40B7-9407-FB70A2988A38}"/>
              </a:ext>
            </a:extLst>
          </p:cNvPr>
          <p:cNvSpPr txBox="1"/>
          <p:nvPr/>
        </p:nvSpPr>
        <p:spPr bwMode="gray">
          <a:xfrm>
            <a:off x="8434356" y="5397654"/>
            <a:ext cx="3962408" cy="307777"/>
          </a:xfrm>
          <a:prstGeom prst="rect">
            <a:avLst/>
          </a:prstGeom>
          <a:noFill/>
        </p:spPr>
        <p:txBody>
          <a:bodyPr wrap="square" rtlCol="0">
            <a:spAutoFit/>
          </a:bodyPr>
          <a:lstStyle/>
          <a:p>
            <a:r>
              <a:rPr lang="en-GB" sz="1400" dirty="0">
                <a:hlinkClick r:id="rId2"/>
              </a:rPr>
              <a:t>thepsc.co.uk/capability-building/</a:t>
            </a:r>
            <a:endParaRPr lang="en-GB" sz="1400" dirty="0"/>
          </a:p>
        </p:txBody>
      </p:sp>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 PSC Story Master Template v1a (with guidance)</Template>
  <TotalTime>0</TotalTime>
  <Words>423</Words>
  <Application>Microsoft Office PowerPoint</Application>
  <PresentationFormat>Widescreen</PresentationFormat>
  <Paragraphs>32</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Gilroy Medium</vt:lpstr>
      <vt:lpstr>Wingdings</vt:lpstr>
      <vt:lpstr>Office Theme</vt:lpstr>
      <vt:lpstr>Issue Prioritisation Matrix – Guidance and Template</vt:lpstr>
      <vt:lpstr>PowerPoint Presentation</vt:lpstr>
      <vt:lpstr>How to use an Issue Prioritization Matrix (from our FEP &amp; PSAT programmes)</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Joseph Norbury</cp:lastModifiedBy>
  <cp:revision>16</cp:revision>
  <dcterms:created xsi:type="dcterms:W3CDTF">2020-07-06T10:22:31Z</dcterms:created>
  <dcterms:modified xsi:type="dcterms:W3CDTF">2026-04-27T13:00:23Z</dcterms:modified>
</cp:coreProperties>
</file>